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7" r:id="rId4"/>
    <p:sldId id="266" r:id="rId5"/>
    <p:sldId id="265" r:id="rId6"/>
    <p:sldId id="260" r:id="rId7"/>
    <p:sldId id="264" r:id="rId8"/>
  </p:sldIdLst>
  <p:sldSz cx="18288000" cy="10287000"/>
  <p:notesSz cx="6858000" cy="9144000"/>
  <p:embeddedFontLst>
    <p:embeddedFont>
      <p:font typeface="Anton" pitchFamily="2" charset="0"/>
      <p:regular r:id="rId9"/>
    </p:embeddedFont>
    <p:embeddedFont>
      <p:font typeface="Montserrat" panose="00000500000000000000" pitchFamily="2" charset="0"/>
      <p:regular r:id="rId10"/>
      <p:bold r:id="rId11"/>
      <p:italic r:id="rId12"/>
      <p:boldItalic r:id="rId13"/>
    </p:embeddedFont>
    <p:embeddedFont>
      <p:font typeface="Montserrat Bold" panose="00000800000000000000" charset="0"/>
      <p:regular r:id="rId14"/>
    </p:embeddedFont>
    <p:embeddedFont>
      <p:font typeface="Raleway Medium" pitchFamily="2" charset="0"/>
      <p:regular r:id="rId15"/>
      <p: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5DA8"/>
    <a:srgbClr val="9288F9"/>
    <a:srgbClr val="C445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5214E-A66E-4DF4-92F4-C6899F53007C}" v="35" dt="2024-12-14T15:13:54.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p:cViewPr>
        <p:scale>
          <a:sx n="41" d="100"/>
          <a:sy n="41" d="100"/>
        </p:scale>
        <p:origin x="1402" y="3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ar-SA"/>
          </a:p>
        </p:txBody>
      </p:sp>
      <p:grpSp>
        <p:nvGrpSpPr>
          <p:cNvPr id="3" name="Group 3"/>
          <p:cNvGrpSpPr/>
          <p:nvPr/>
        </p:nvGrpSpPr>
        <p:grpSpPr>
          <a:xfrm>
            <a:off x="8505207" y="682599"/>
            <a:ext cx="9404563" cy="94045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txBody>
            <a:bodyPr/>
            <a:lstStyle/>
            <a:p>
              <a:endParaRPr lang="ar-SA"/>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273139" y="1450531"/>
            <a:ext cx="7868699" cy="78686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txBody>
            <a:bodyPr/>
            <a:lstStyle/>
            <a:p>
              <a:endParaRPr lang="ar-SA"/>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0385050" y="1185951"/>
            <a:ext cx="5644877" cy="7564324"/>
          </a:xfrm>
          <a:custGeom>
            <a:avLst/>
            <a:gdLst/>
            <a:ahLst/>
            <a:cxnLst/>
            <a:rect l="l" t="t" r="r" b="b"/>
            <a:pathLst>
              <a:path w="5644877" h="7564324">
                <a:moveTo>
                  <a:pt x="0" y="0"/>
                </a:moveTo>
                <a:lnTo>
                  <a:pt x="5644877" y="0"/>
                </a:lnTo>
                <a:lnTo>
                  <a:pt x="5644877" y="7564324"/>
                </a:lnTo>
                <a:lnTo>
                  <a:pt x="0" y="7564324"/>
                </a:lnTo>
                <a:lnTo>
                  <a:pt x="0" y="0"/>
                </a:lnTo>
                <a:close/>
              </a:path>
            </a:pathLst>
          </a:custGeom>
          <a:blipFill>
            <a:blip r:embed="rId3"/>
            <a:stretch>
              <a:fillRect/>
            </a:stretch>
          </a:blipFill>
        </p:spPr>
        <p:txBody>
          <a:bodyPr/>
          <a:lstStyle/>
          <a:p>
            <a:endParaRPr lang="ar-SA"/>
          </a:p>
        </p:txBody>
      </p:sp>
      <p:grpSp>
        <p:nvGrpSpPr>
          <p:cNvPr id="10" name="Group 10"/>
          <p:cNvGrpSpPr/>
          <p:nvPr/>
        </p:nvGrpSpPr>
        <p:grpSpPr>
          <a:xfrm>
            <a:off x="8242509" y="3503495"/>
            <a:ext cx="1030630" cy="103063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ar-SA"/>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483810" y="496811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4">
              <a:alphaModFix amt="46000"/>
            </a:blip>
            <a:stretch>
              <a:fillRect/>
            </a:stretch>
          </a:blipFill>
        </p:spPr>
        <p:txBody>
          <a:bodyPr/>
          <a:lstStyle/>
          <a:p>
            <a:endParaRPr lang="ar-SA"/>
          </a:p>
        </p:txBody>
      </p:sp>
      <p:sp>
        <p:nvSpPr>
          <p:cNvPr id="14" name="Freeform 14"/>
          <p:cNvSpPr/>
          <p:nvPr/>
        </p:nvSpPr>
        <p:spPr>
          <a:xfrm>
            <a:off x="14450958" y="6480769"/>
            <a:ext cx="478436" cy="837524"/>
          </a:xfrm>
          <a:custGeom>
            <a:avLst/>
            <a:gdLst/>
            <a:ahLst/>
            <a:cxnLst/>
            <a:rect l="l" t="t" r="r" b="b"/>
            <a:pathLst>
              <a:path w="478436" h="837524">
                <a:moveTo>
                  <a:pt x="0" y="0"/>
                </a:moveTo>
                <a:lnTo>
                  <a:pt x="478436" y="0"/>
                </a:lnTo>
                <a:lnTo>
                  <a:pt x="478436" y="837525"/>
                </a:lnTo>
                <a:lnTo>
                  <a:pt x="0" y="837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15" name="TextBox 15"/>
          <p:cNvSpPr txBox="1"/>
          <p:nvPr/>
        </p:nvSpPr>
        <p:spPr>
          <a:xfrm>
            <a:off x="1273997" y="2886947"/>
            <a:ext cx="7483827" cy="3623108"/>
          </a:xfrm>
          <a:prstGeom prst="rect">
            <a:avLst/>
          </a:prstGeom>
        </p:spPr>
        <p:txBody>
          <a:bodyPr lIns="0" tIns="0" rIns="0" bIns="0" rtlCol="0" anchor="t">
            <a:spAutoFit/>
          </a:bodyPr>
          <a:lstStyle/>
          <a:p>
            <a:pPr algn="l"/>
            <a:r>
              <a:rPr lang="en-US" sz="7848" dirty="0">
                <a:solidFill>
                  <a:srgbClr val="1F2374"/>
                </a:solidFill>
                <a:latin typeface="Anton"/>
                <a:ea typeface="Anton"/>
                <a:cs typeface="Anton"/>
                <a:sym typeface="Anton"/>
              </a:rPr>
              <a:t>Career path recommender </a:t>
            </a:r>
          </a:p>
          <a:p>
            <a:pPr algn="l"/>
            <a:r>
              <a:rPr lang="en-US" sz="7848" dirty="0">
                <a:solidFill>
                  <a:srgbClr val="1F2374"/>
                </a:solidFill>
                <a:latin typeface="Anton"/>
                <a:ea typeface="Anton"/>
                <a:cs typeface="Anton"/>
                <a:sym typeface="Anton"/>
              </a:rPr>
              <a:t>system</a:t>
            </a:r>
          </a:p>
        </p:txBody>
      </p:sp>
      <p:sp>
        <p:nvSpPr>
          <p:cNvPr id="16" name="TextBox 16"/>
          <p:cNvSpPr txBox="1"/>
          <p:nvPr/>
        </p:nvSpPr>
        <p:spPr>
          <a:xfrm>
            <a:off x="1259908" y="7124700"/>
            <a:ext cx="6469701" cy="664845"/>
          </a:xfrm>
          <a:prstGeom prst="rect">
            <a:avLst/>
          </a:prstGeom>
        </p:spPr>
        <p:txBody>
          <a:bodyPr lIns="0" tIns="0" rIns="0" bIns="0" rtlCol="0" anchor="t">
            <a:spAutoFit/>
          </a:bodyPr>
          <a:lstStyle/>
          <a:p>
            <a:pPr algn="l">
              <a:lnSpc>
                <a:spcPts val="2799"/>
              </a:lnSpc>
            </a:pPr>
            <a:r>
              <a:rPr lang="en-US" sz="1999" dirty="0">
                <a:solidFill>
                  <a:srgbClr val="5D5DA8"/>
                </a:solidFill>
                <a:latin typeface="Montserrat"/>
                <a:ea typeface="Montserrat"/>
                <a:cs typeface="Montserrat"/>
                <a:sym typeface="Montserrat"/>
              </a:rPr>
              <a:t>Najla </a:t>
            </a:r>
            <a:r>
              <a:rPr lang="en-US" sz="1999" dirty="0" err="1">
                <a:solidFill>
                  <a:srgbClr val="5D5DA8"/>
                </a:solidFill>
                <a:latin typeface="Montserrat"/>
                <a:ea typeface="Montserrat"/>
                <a:cs typeface="Montserrat"/>
                <a:sym typeface="Montserrat"/>
              </a:rPr>
              <a:t>Alduraib</a:t>
            </a:r>
            <a:r>
              <a:rPr lang="en-US" sz="1999" dirty="0">
                <a:solidFill>
                  <a:srgbClr val="5D5DA8"/>
                </a:solidFill>
                <a:latin typeface="Montserrat"/>
                <a:ea typeface="Montserrat"/>
                <a:cs typeface="Montserrat"/>
                <a:sym typeface="Montserrat"/>
              </a:rPr>
              <a:t> |</a:t>
            </a:r>
            <a:r>
              <a:rPr lang="en-US" sz="1999" b="1" dirty="0">
                <a:solidFill>
                  <a:srgbClr val="5D5DA8"/>
                </a:solidFill>
                <a:latin typeface="Montserrat Bold"/>
                <a:ea typeface="Montserrat Bold"/>
                <a:cs typeface="Montserrat Bold"/>
                <a:sym typeface="Montserrat Bold"/>
              </a:rPr>
              <a:t> </a:t>
            </a:r>
            <a:r>
              <a:rPr lang="en-US" sz="1999" dirty="0" err="1">
                <a:solidFill>
                  <a:srgbClr val="5D5DA8"/>
                </a:solidFill>
                <a:latin typeface="Montserrat"/>
                <a:ea typeface="Montserrat"/>
                <a:cs typeface="Montserrat"/>
                <a:sym typeface="Montserrat"/>
              </a:rPr>
              <a:t>Heleen</a:t>
            </a:r>
            <a:r>
              <a:rPr lang="en-US" sz="1999" dirty="0">
                <a:solidFill>
                  <a:srgbClr val="5D5DA8"/>
                </a:solidFill>
                <a:latin typeface="Montserrat"/>
                <a:ea typeface="Montserrat"/>
                <a:cs typeface="Montserrat"/>
                <a:sym typeface="Montserrat"/>
              </a:rPr>
              <a:t> </a:t>
            </a:r>
            <a:r>
              <a:rPr lang="en-US" sz="1999" dirty="0" err="1">
                <a:solidFill>
                  <a:srgbClr val="5D5DA8"/>
                </a:solidFill>
                <a:latin typeface="Montserrat"/>
                <a:ea typeface="Montserrat"/>
                <a:cs typeface="Montserrat"/>
                <a:sym typeface="Montserrat"/>
              </a:rPr>
              <a:t>Alshareef</a:t>
            </a:r>
            <a:r>
              <a:rPr lang="en-US" sz="1999" dirty="0">
                <a:solidFill>
                  <a:srgbClr val="5D5DA8"/>
                </a:solidFill>
                <a:latin typeface="Montserrat"/>
                <a:ea typeface="Montserrat"/>
                <a:cs typeface="Montserrat"/>
                <a:sym typeface="Montserrat"/>
              </a:rPr>
              <a:t> |</a:t>
            </a:r>
            <a:r>
              <a:rPr lang="en-US" sz="1999" b="1" dirty="0">
                <a:solidFill>
                  <a:srgbClr val="5D5DA8"/>
                </a:solidFill>
                <a:latin typeface="Montserrat Bold"/>
                <a:ea typeface="Montserrat Bold"/>
                <a:cs typeface="Montserrat Bold"/>
                <a:sym typeface="Montserrat Bold"/>
              </a:rPr>
              <a:t> </a:t>
            </a:r>
            <a:r>
              <a:rPr lang="en-US" sz="1999" dirty="0">
                <a:solidFill>
                  <a:srgbClr val="5D5DA8"/>
                </a:solidFill>
                <a:latin typeface="Montserrat"/>
                <a:ea typeface="Montserrat"/>
                <a:cs typeface="Montserrat"/>
                <a:sym typeface="Montserrat"/>
              </a:rPr>
              <a:t>Haneen </a:t>
            </a:r>
            <a:r>
              <a:rPr lang="en-US" sz="1999" dirty="0" err="1">
                <a:solidFill>
                  <a:srgbClr val="5D5DA8"/>
                </a:solidFill>
                <a:latin typeface="Montserrat"/>
                <a:ea typeface="Montserrat"/>
                <a:cs typeface="Montserrat"/>
                <a:sym typeface="Montserrat"/>
              </a:rPr>
              <a:t>Aljalal</a:t>
            </a:r>
            <a:endParaRPr lang="en-US" sz="1999" dirty="0">
              <a:solidFill>
                <a:srgbClr val="5D5DA8"/>
              </a:solidFill>
              <a:latin typeface="Montserrat"/>
              <a:ea typeface="Montserrat"/>
              <a:cs typeface="Montserrat"/>
              <a:sym typeface="Montserrat"/>
            </a:endParaRPr>
          </a:p>
          <a:p>
            <a:pPr algn="l">
              <a:lnSpc>
                <a:spcPts val="2659"/>
              </a:lnSpc>
              <a:spcBef>
                <a:spcPct val="0"/>
              </a:spcBef>
            </a:pPr>
            <a:endParaRPr lang="en-US" sz="1999" dirty="0">
              <a:solidFill>
                <a:srgbClr val="5D5DA8"/>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ar-SA"/>
          </a:p>
        </p:txBody>
      </p:sp>
      <p:sp>
        <p:nvSpPr>
          <p:cNvPr id="3" name="Freeform 3"/>
          <p:cNvSpPr/>
          <p:nvPr/>
        </p:nvSpPr>
        <p:spPr>
          <a:xfrm>
            <a:off x="12947727" y="-107750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ar-SA"/>
          </a:p>
        </p:txBody>
      </p:sp>
      <p:sp>
        <p:nvSpPr>
          <p:cNvPr id="4" name="Freeform 4"/>
          <p:cNvSpPr/>
          <p:nvPr/>
        </p:nvSpPr>
        <p:spPr>
          <a:xfrm>
            <a:off x="-3424567" y="3676282"/>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ar-SA"/>
          </a:p>
        </p:txBody>
      </p:sp>
      <p:grpSp>
        <p:nvGrpSpPr>
          <p:cNvPr id="5" name="Group 5"/>
          <p:cNvGrpSpPr/>
          <p:nvPr/>
        </p:nvGrpSpPr>
        <p:grpSpPr>
          <a:xfrm>
            <a:off x="10789108" y="212384"/>
            <a:ext cx="9404563" cy="94045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txBody>
            <a:bodyPr/>
            <a:lstStyle/>
            <a:p>
              <a:endParaRPr lang="ar-SA"/>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557040" y="980316"/>
            <a:ext cx="7868699" cy="78686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txBody>
            <a:bodyPr/>
            <a:lstStyle/>
            <a:p>
              <a:endParaRPr lang="ar-SA"/>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526409" y="3033280"/>
            <a:ext cx="1030630" cy="103063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ar-SA"/>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766590" y="1414026"/>
            <a:ext cx="7001279" cy="7001279"/>
            <a:chOff x="0" y="0"/>
            <a:chExt cx="812800" cy="812800"/>
          </a:xfrm>
        </p:grpSpPr>
        <p:sp>
          <p:nvSpPr>
            <p:cNvPr id="15" name="Freeform 15"/>
            <p:cNvSpPr/>
            <p:nvPr/>
          </p:nvSpPr>
          <p:spPr>
            <a:xfrm rot="-24000">
              <a:off x="-1557" y="-1557"/>
              <a:ext cx="815914" cy="815914"/>
            </a:xfrm>
            <a:custGeom>
              <a:avLst/>
              <a:gdLst/>
              <a:ahLst/>
              <a:cxnLst/>
              <a:rect l="l" t="t" r="r" b="b"/>
              <a:pathLst>
                <a:path w="815914" h="815914">
                  <a:moveTo>
                    <a:pt x="410794" y="1567"/>
                  </a:moveTo>
                  <a:cubicBezTo>
                    <a:pt x="186351" y="0"/>
                    <a:pt x="3134" y="180677"/>
                    <a:pt x="1567" y="405120"/>
                  </a:cubicBezTo>
                  <a:cubicBezTo>
                    <a:pt x="0" y="629563"/>
                    <a:pt x="180677" y="812780"/>
                    <a:pt x="405120" y="814347"/>
                  </a:cubicBezTo>
                  <a:cubicBezTo>
                    <a:pt x="629563" y="815914"/>
                    <a:pt x="812780" y="635237"/>
                    <a:pt x="814347" y="410794"/>
                  </a:cubicBezTo>
                  <a:cubicBezTo>
                    <a:pt x="815914" y="186351"/>
                    <a:pt x="635237" y="3134"/>
                    <a:pt x="410794" y="1567"/>
                  </a:cubicBezTo>
                  <a:close/>
                </a:path>
              </a:pathLst>
            </a:custGeom>
            <a:blipFill>
              <a:blip r:embed="rId4"/>
              <a:stretch>
                <a:fillRect l="-46309" t="-291" r="-75943"/>
              </a:stretch>
            </a:blipFill>
          </p:spPr>
          <p:txBody>
            <a:bodyPr/>
            <a:lstStyle/>
            <a:p>
              <a:endParaRPr lang="ar-SA"/>
            </a:p>
          </p:txBody>
        </p:sp>
      </p:grpSp>
      <p:sp>
        <p:nvSpPr>
          <p:cNvPr id="16" name="TextBox 16"/>
          <p:cNvSpPr txBox="1"/>
          <p:nvPr/>
        </p:nvSpPr>
        <p:spPr>
          <a:xfrm>
            <a:off x="1028700" y="1171575"/>
            <a:ext cx="7355471" cy="1259832"/>
          </a:xfrm>
          <a:prstGeom prst="rect">
            <a:avLst/>
          </a:prstGeom>
        </p:spPr>
        <p:txBody>
          <a:bodyPr lIns="0" tIns="0" rIns="0" bIns="0" rtlCol="0" anchor="t">
            <a:spAutoFit/>
          </a:bodyPr>
          <a:lstStyle/>
          <a:p>
            <a:pPr algn="l">
              <a:lnSpc>
                <a:spcPts val="10288"/>
              </a:lnSpc>
            </a:pPr>
            <a:r>
              <a:rPr lang="en-US" sz="8000" dirty="0">
                <a:solidFill>
                  <a:srgbClr val="1F2374"/>
                </a:solidFill>
                <a:latin typeface="Anton"/>
                <a:ea typeface="Anton"/>
                <a:cs typeface="Anton"/>
                <a:sym typeface="Anton"/>
              </a:rPr>
              <a:t>INTRODUCTION</a:t>
            </a:r>
          </a:p>
        </p:txBody>
      </p:sp>
      <p:sp>
        <p:nvSpPr>
          <p:cNvPr id="17" name="TextBox 17"/>
          <p:cNvSpPr txBox="1"/>
          <p:nvPr/>
        </p:nvSpPr>
        <p:spPr>
          <a:xfrm>
            <a:off x="1028700" y="3015626"/>
            <a:ext cx="8570338" cy="5719643"/>
          </a:xfrm>
          <a:prstGeom prst="rect">
            <a:avLst/>
          </a:prstGeom>
        </p:spPr>
        <p:txBody>
          <a:bodyPr wrap="square" lIns="0" tIns="0" rIns="0" bIns="0" rtlCol="0" anchor="t">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ar-SA" sz="3600" b="1" i="0" u="none" strike="noStrike" cap="none" normalizeH="0" baseline="0" dirty="0">
                <a:ln>
                  <a:noFill/>
                </a:ln>
                <a:solidFill>
                  <a:schemeClr val="tx1"/>
                </a:solidFill>
                <a:effectLst/>
                <a:latin typeface="Raleway Medium" pitchFamily="2" charset="0"/>
              </a:rPr>
              <a:t>Choosing the right career can be a tough decision with so many options available. A Career Path Recommender System helps people, especially students and young professionals, find the best career paths based on their skills, interests, and hobbies.</a:t>
            </a:r>
            <a:endParaRPr lang="en-US" sz="3499" b="1" dirty="0">
              <a:solidFill>
                <a:srgbClr val="000000"/>
              </a:solidFill>
              <a:latin typeface="Raleway Medium" pitchFamily="2" charset="0"/>
              <a:ea typeface="Raleway Medium"/>
              <a:cs typeface="Raleway Medium"/>
              <a:sym typeface="Raleway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F966-E434-55C5-91FA-2BD964B22B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BF3E38-F3AF-1A82-705B-60147A0FA98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r>
              <a:rPr lang="en-US" sz="1800" b="1" dirty="0">
                <a:solidFill>
                  <a:srgbClr val="C4459F"/>
                </a:solidFill>
                <a:latin typeface="Raleway Medium" pitchFamily="2" charset="0"/>
              </a:rPr>
              <a:t>Linear</a:t>
            </a:r>
            <a:endParaRPr lang="ar-SA" dirty="0"/>
          </a:p>
        </p:txBody>
      </p:sp>
      <p:sp>
        <p:nvSpPr>
          <p:cNvPr id="6" name="Freeform 6">
            <a:extLst>
              <a:ext uri="{FF2B5EF4-FFF2-40B4-BE49-F238E27FC236}">
                <a16:creationId xmlns:a16="http://schemas.microsoft.com/office/drawing/2014/main" id="{0FDD3812-2FAE-34CB-7F36-3EF6E8D2692C}"/>
              </a:ext>
            </a:extLst>
          </p:cNvPr>
          <p:cNvSpPr/>
          <p:nvPr/>
        </p:nvSpPr>
        <p:spPr>
          <a:xfrm>
            <a:off x="-4005199" y="5842629"/>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ar-SA"/>
          </a:p>
        </p:txBody>
      </p:sp>
      <p:sp>
        <p:nvSpPr>
          <p:cNvPr id="7" name="Freeform 7">
            <a:extLst>
              <a:ext uri="{FF2B5EF4-FFF2-40B4-BE49-F238E27FC236}">
                <a16:creationId xmlns:a16="http://schemas.microsoft.com/office/drawing/2014/main" id="{959BAC19-43FC-C80B-A661-370B342A21A2}"/>
              </a:ext>
            </a:extLst>
          </p:cNvPr>
          <p:cNvSpPr/>
          <p:nvPr/>
        </p:nvSpPr>
        <p:spPr>
          <a:xfrm>
            <a:off x="-1345005" y="-817212"/>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0" name="Freeform 10">
            <a:extLst>
              <a:ext uri="{FF2B5EF4-FFF2-40B4-BE49-F238E27FC236}">
                <a16:creationId xmlns:a16="http://schemas.microsoft.com/office/drawing/2014/main" id="{4C0D55FF-27DF-CA5F-605E-6CA54C51DC7B}"/>
              </a:ext>
            </a:extLst>
          </p:cNvPr>
          <p:cNvSpPr/>
          <p:nvPr/>
        </p:nvSpPr>
        <p:spPr>
          <a:xfrm flipH="1">
            <a:off x="16128515" y="6992974"/>
            <a:ext cx="4318969" cy="4114800"/>
          </a:xfrm>
          <a:custGeom>
            <a:avLst/>
            <a:gdLst/>
            <a:ahLst/>
            <a:cxnLst/>
            <a:rect l="l" t="t" r="r" b="b"/>
            <a:pathLst>
              <a:path w="4318969" h="4114800">
                <a:moveTo>
                  <a:pt x="4318970" y="0"/>
                </a:moveTo>
                <a:lnTo>
                  <a:pt x="0" y="0"/>
                </a:lnTo>
                <a:lnTo>
                  <a:pt x="0" y="4114800"/>
                </a:lnTo>
                <a:lnTo>
                  <a:pt x="4318970" y="4114800"/>
                </a:lnTo>
                <a:lnTo>
                  <a:pt x="431897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1" name="Freeform 11">
            <a:extLst>
              <a:ext uri="{FF2B5EF4-FFF2-40B4-BE49-F238E27FC236}">
                <a16:creationId xmlns:a16="http://schemas.microsoft.com/office/drawing/2014/main" id="{49046FE3-0C41-A66B-04D8-697BACA3A58D}"/>
              </a:ext>
            </a:extLst>
          </p:cNvPr>
          <p:cNvSpPr/>
          <p:nvPr/>
        </p:nvSpPr>
        <p:spPr>
          <a:xfrm>
            <a:off x="12755863" y="-3661170"/>
            <a:ext cx="9639356" cy="8229600"/>
          </a:xfrm>
          <a:custGeom>
            <a:avLst/>
            <a:gdLst/>
            <a:ahLst/>
            <a:cxnLst/>
            <a:rect l="l" t="t" r="r" b="b"/>
            <a:pathLst>
              <a:path w="9639356" h="8229600">
                <a:moveTo>
                  <a:pt x="0" y="0"/>
                </a:moveTo>
                <a:lnTo>
                  <a:pt x="9639355" y="0"/>
                </a:lnTo>
                <a:lnTo>
                  <a:pt x="9639355" y="8229600"/>
                </a:lnTo>
                <a:lnTo>
                  <a:pt x="0" y="8229600"/>
                </a:lnTo>
                <a:lnTo>
                  <a:pt x="0" y="0"/>
                </a:lnTo>
                <a:close/>
              </a:path>
            </a:pathLst>
          </a:custGeom>
          <a:blipFill>
            <a:blip r:embed="rId3">
              <a:alphaModFix amt="46000"/>
            </a:blip>
            <a:stretch>
              <a:fillRect/>
            </a:stretch>
          </a:blipFill>
        </p:spPr>
        <p:txBody>
          <a:bodyPr/>
          <a:lstStyle/>
          <a:p>
            <a:endParaRPr lang="ar-SA" dirty="0"/>
          </a:p>
        </p:txBody>
      </p:sp>
      <p:sp>
        <p:nvSpPr>
          <p:cNvPr id="15" name="TextBox 15">
            <a:extLst>
              <a:ext uri="{FF2B5EF4-FFF2-40B4-BE49-F238E27FC236}">
                <a16:creationId xmlns:a16="http://schemas.microsoft.com/office/drawing/2014/main" id="{5E634449-F163-EC2A-18F1-493C7F6BE48A}"/>
              </a:ext>
            </a:extLst>
          </p:cNvPr>
          <p:cNvSpPr txBox="1"/>
          <p:nvPr/>
        </p:nvSpPr>
        <p:spPr>
          <a:xfrm>
            <a:off x="3414011" y="1583264"/>
            <a:ext cx="11459977" cy="942437"/>
          </a:xfrm>
          <a:prstGeom prst="rect">
            <a:avLst/>
          </a:prstGeom>
        </p:spPr>
        <p:txBody>
          <a:bodyPr lIns="0" tIns="0" rIns="0" bIns="0" rtlCol="0" anchor="t">
            <a:spAutoFit/>
          </a:bodyPr>
          <a:lstStyle/>
          <a:p>
            <a:pPr algn="ctr">
              <a:lnSpc>
                <a:spcPts val="7034"/>
              </a:lnSpc>
            </a:pPr>
            <a:r>
              <a:rPr lang="en-US" sz="8000" dirty="0">
                <a:solidFill>
                  <a:srgbClr val="1F2374"/>
                </a:solidFill>
                <a:latin typeface="Anton"/>
                <a:ea typeface="Anton"/>
                <a:cs typeface="Anton"/>
                <a:sym typeface="Anton"/>
              </a:rPr>
              <a:t>Result</a:t>
            </a:r>
          </a:p>
        </p:txBody>
      </p:sp>
      <p:pic>
        <p:nvPicPr>
          <p:cNvPr id="25" name="Picture 24" descr="A screenshot of a computer&#10;&#10;Description automatically generated">
            <a:extLst>
              <a:ext uri="{FF2B5EF4-FFF2-40B4-BE49-F238E27FC236}">
                <a16:creationId xmlns:a16="http://schemas.microsoft.com/office/drawing/2014/main" id="{B3D43B4A-3A3F-94C4-C201-945C6C319604}"/>
              </a:ext>
            </a:extLst>
          </p:cNvPr>
          <p:cNvPicPr>
            <a:picLocks noChangeAspect="1"/>
          </p:cNvPicPr>
          <p:nvPr/>
        </p:nvPicPr>
        <p:blipFill>
          <a:blip r:embed="rId6">
            <a:extLst>
              <a:ext uri="{28A0092B-C50C-407E-A947-70E740481C1C}">
                <a14:useLocalDpi xmlns:a14="http://schemas.microsoft.com/office/drawing/2010/main" val="0"/>
              </a:ext>
            </a:extLst>
          </a:blip>
          <a:srcRect l="31773" t="24392" r="39343" b="65338"/>
          <a:stretch/>
        </p:blipFill>
        <p:spPr>
          <a:xfrm>
            <a:off x="990600" y="4967154"/>
            <a:ext cx="7962956" cy="1592591"/>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3DBEEE33-1D67-189A-211D-463F7ADCF4D4}"/>
              </a:ext>
            </a:extLst>
          </p:cNvPr>
          <p:cNvPicPr>
            <a:picLocks noChangeAspect="1"/>
          </p:cNvPicPr>
          <p:nvPr/>
        </p:nvPicPr>
        <p:blipFill>
          <a:blip r:embed="rId7">
            <a:extLst>
              <a:ext uri="{28A0092B-C50C-407E-A947-70E740481C1C}">
                <a14:useLocalDpi xmlns:a14="http://schemas.microsoft.com/office/drawing/2010/main" val="0"/>
              </a:ext>
            </a:extLst>
          </a:blip>
          <a:srcRect l="31159" t="84097" r="39987" b="6741"/>
          <a:stretch/>
        </p:blipFill>
        <p:spPr>
          <a:xfrm>
            <a:off x="990600" y="6651503"/>
            <a:ext cx="7962956" cy="142217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265D9DC-6824-C6B9-A61C-AF2250244EE0}"/>
              </a:ext>
            </a:extLst>
          </p:cNvPr>
          <p:cNvPicPr>
            <a:picLocks noChangeAspect="1"/>
          </p:cNvPicPr>
          <p:nvPr/>
        </p:nvPicPr>
        <p:blipFill>
          <a:blip r:embed="rId8">
            <a:extLst>
              <a:ext uri="{28A0092B-C50C-407E-A947-70E740481C1C}">
                <a14:useLocalDpi xmlns:a14="http://schemas.microsoft.com/office/drawing/2010/main" val="0"/>
              </a:ext>
            </a:extLst>
          </a:blip>
          <a:srcRect l="13290" t="53741" r="54025" b="34894"/>
          <a:stretch/>
        </p:blipFill>
        <p:spPr>
          <a:xfrm>
            <a:off x="9334446" y="4967154"/>
            <a:ext cx="7962954" cy="159259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CF901E1-2E63-FD3B-2B3B-77C05FA0D4C2}"/>
              </a:ext>
            </a:extLst>
          </p:cNvPr>
          <p:cNvPicPr>
            <a:picLocks noChangeAspect="1"/>
          </p:cNvPicPr>
          <p:nvPr/>
        </p:nvPicPr>
        <p:blipFill>
          <a:blip r:embed="rId9">
            <a:extLst>
              <a:ext uri="{28A0092B-C50C-407E-A947-70E740481C1C}">
                <a14:useLocalDpi xmlns:a14="http://schemas.microsoft.com/office/drawing/2010/main" val="0"/>
              </a:ext>
            </a:extLst>
          </a:blip>
          <a:srcRect l="12881" t="90412" r="54399"/>
          <a:stretch/>
        </p:blipFill>
        <p:spPr>
          <a:xfrm>
            <a:off x="9334446" y="6651503"/>
            <a:ext cx="7962954" cy="1422178"/>
          </a:xfrm>
          <a:prstGeom prst="rect">
            <a:avLst/>
          </a:prstGeom>
        </p:spPr>
      </p:pic>
      <p:sp>
        <p:nvSpPr>
          <p:cNvPr id="4" name="TextBox 15">
            <a:extLst>
              <a:ext uri="{FF2B5EF4-FFF2-40B4-BE49-F238E27FC236}">
                <a16:creationId xmlns:a16="http://schemas.microsoft.com/office/drawing/2014/main" id="{0864E6C7-E05C-5D43-4B01-79CB4492A75D}"/>
              </a:ext>
            </a:extLst>
          </p:cNvPr>
          <p:cNvSpPr txBox="1"/>
          <p:nvPr/>
        </p:nvSpPr>
        <p:spPr>
          <a:xfrm>
            <a:off x="1723691" y="3543300"/>
            <a:ext cx="6496773" cy="808235"/>
          </a:xfrm>
          <a:prstGeom prst="rect">
            <a:avLst/>
          </a:prstGeom>
        </p:spPr>
        <p:txBody>
          <a:bodyPr wrap="square" lIns="0" tIns="0" rIns="0" bIns="0" rtlCol="0" anchor="t">
            <a:spAutoFit/>
          </a:bodyPr>
          <a:lstStyle/>
          <a:p>
            <a:pPr algn="ctr">
              <a:lnSpc>
                <a:spcPts val="7034"/>
              </a:lnSpc>
            </a:pPr>
            <a:r>
              <a:rPr lang="en-US" sz="4000" b="1" dirty="0">
                <a:solidFill>
                  <a:srgbClr val="C4459F"/>
                </a:solidFill>
                <a:latin typeface="Raleway Medium" pitchFamily="2" charset="0"/>
              </a:rPr>
              <a:t>Random Forest Model</a:t>
            </a:r>
            <a:endParaRPr lang="en-US" sz="4000" b="1" dirty="0">
              <a:solidFill>
                <a:srgbClr val="C4459F"/>
              </a:solidFill>
              <a:latin typeface="Raleway Medium" pitchFamily="2" charset="0"/>
              <a:ea typeface="Anton"/>
              <a:cs typeface="Anton"/>
              <a:sym typeface="Anton"/>
            </a:endParaRPr>
          </a:p>
        </p:txBody>
      </p:sp>
      <p:sp>
        <p:nvSpPr>
          <p:cNvPr id="5" name="TextBox 15">
            <a:extLst>
              <a:ext uri="{FF2B5EF4-FFF2-40B4-BE49-F238E27FC236}">
                <a16:creationId xmlns:a16="http://schemas.microsoft.com/office/drawing/2014/main" id="{2EA3D3D2-7958-6F3E-E4AF-B1D878E5330F}"/>
              </a:ext>
            </a:extLst>
          </p:cNvPr>
          <p:cNvSpPr txBox="1"/>
          <p:nvPr/>
        </p:nvSpPr>
        <p:spPr>
          <a:xfrm>
            <a:off x="10219993" y="3543300"/>
            <a:ext cx="6191860" cy="795924"/>
          </a:xfrm>
          <a:prstGeom prst="rect">
            <a:avLst/>
          </a:prstGeom>
        </p:spPr>
        <p:txBody>
          <a:bodyPr wrap="square" lIns="0" tIns="0" rIns="0" bIns="0" rtlCol="0" anchor="t">
            <a:spAutoFit/>
          </a:bodyPr>
          <a:lstStyle/>
          <a:p>
            <a:pPr algn="ctr">
              <a:lnSpc>
                <a:spcPts val="7034"/>
              </a:lnSpc>
            </a:pPr>
            <a:r>
              <a:rPr lang="en-US" sz="4000" b="1" dirty="0">
                <a:solidFill>
                  <a:srgbClr val="C4459F"/>
                </a:solidFill>
                <a:latin typeface="Raleway Medium" pitchFamily="2" charset="0"/>
              </a:rPr>
              <a:t>Linear Regression Model</a:t>
            </a:r>
            <a:endParaRPr lang="en-US" sz="4000" dirty="0">
              <a:solidFill>
                <a:srgbClr val="C4459F"/>
              </a:solidFill>
              <a:latin typeface="Raleway Medium" pitchFamily="2" charset="0"/>
              <a:ea typeface="Anton"/>
              <a:cs typeface="Anton"/>
              <a:sym typeface="Anton"/>
            </a:endParaRPr>
          </a:p>
        </p:txBody>
      </p:sp>
    </p:spTree>
    <p:extLst>
      <p:ext uri="{BB962C8B-B14F-4D97-AF65-F5344CB8AC3E}">
        <p14:creationId xmlns:p14="http://schemas.microsoft.com/office/powerpoint/2010/main" val="65038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09E05-7E6C-12C7-BD1D-9D27E73329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0FADF2-AFB1-97FC-90A3-9077548FDF6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ar-SA" dirty="0"/>
          </a:p>
        </p:txBody>
      </p:sp>
      <p:sp>
        <p:nvSpPr>
          <p:cNvPr id="3" name="Freeform 3">
            <a:extLst>
              <a:ext uri="{FF2B5EF4-FFF2-40B4-BE49-F238E27FC236}">
                <a16:creationId xmlns:a16="http://schemas.microsoft.com/office/drawing/2014/main" id="{89EBAABF-7448-3C06-2EA6-2B289A2C5CF0}"/>
              </a:ext>
            </a:extLst>
          </p:cNvPr>
          <p:cNvSpPr/>
          <p:nvPr/>
        </p:nvSpPr>
        <p:spPr>
          <a:xfrm>
            <a:off x="-3790978" y="-4114800"/>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ar-SA" dirty="0"/>
          </a:p>
        </p:txBody>
      </p:sp>
      <p:sp>
        <p:nvSpPr>
          <p:cNvPr id="13" name="Freeform 13">
            <a:extLst>
              <a:ext uri="{FF2B5EF4-FFF2-40B4-BE49-F238E27FC236}">
                <a16:creationId xmlns:a16="http://schemas.microsoft.com/office/drawing/2014/main" id="{5A808ED6-5D69-1823-19D0-88A29E2AA948}"/>
              </a:ext>
            </a:extLst>
          </p:cNvPr>
          <p:cNvSpPr/>
          <p:nvPr/>
        </p:nvSpPr>
        <p:spPr>
          <a:xfrm>
            <a:off x="14504450" y="-416385"/>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5" name="TextBox 15">
            <a:extLst>
              <a:ext uri="{FF2B5EF4-FFF2-40B4-BE49-F238E27FC236}">
                <a16:creationId xmlns:a16="http://schemas.microsoft.com/office/drawing/2014/main" id="{5ABD5DDC-895D-4ADA-8AA6-6D6F394B722C}"/>
              </a:ext>
            </a:extLst>
          </p:cNvPr>
          <p:cNvSpPr txBox="1"/>
          <p:nvPr/>
        </p:nvSpPr>
        <p:spPr>
          <a:xfrm>
            <a:off x="3414011" y="1704335"/>
            <a:ext cx="11459977" cy="942437"/>
          </a:xfrm>
          <a:prstGeom prst="rect">
            <a:avLst/>
          </a:prstGeom>
        </p:spPr>
        <p:txBody>
          <a:bodyPr lIns="0" tIns="0" rIns="0" bIns="0" rtlCol="0" anchor="t">
            <a:spAutoFit/>
          </a:bodyPr>
          <a:lstStyle/>
          <a:p>
            <a:pPr algn="ctr">
              <a:lnSpc>
                <a:spcPts val="7034"/>
              </a:lnSpc>
            </a:pPr>
            <a:r>
              <a:rPr lang="en-US" sz="8000" dirty="0">
                <a:solidFill>
                  <a:srgbClr val="1F2374"/>
                </a:solidFill>
                <a:latin typeface="Anton"/>
                <a:ea typeface="Anton"/>
                <a:cs typeface="Anton"/>
                <a:sym typeface="Anton"/>
              </a:rPr>
              <a:t>Bar chart</a:t>
            </a:r>
          </a:p>
        </p:txBody>
      </p:sp>
      <p:pic>
        <p:nvPicPr>
          <p:cNvPr id="5" name="Picture 4">
            <a:extLst>
              <a:ext uri="{FF2B5EF4-FFF2-40B4-BE49-F238E27FC236}">
                <a16:creationId xmlns:a16="http://schemas.microsoft.com/office/drawing/2014/main" id="{610A6D4B-077C-1D75-3544-739CC60CC693}"/>
              </a:ext>
            </a:extLst>
          </p:cNvPr>
          <p:cNvPicPr>
            <a:picLocks noChangeAspect="1"/>
          </p:cNvPicPr>
          <p:nvPr/>
        </p:nvPicPr>
        <p:blipFill>
          <a:blip r:embed="rId6"/>
          <a:srcRect l="5833" t="25729" r="35000" b="11481"/>
          <a:stretch/>
        </p:blipFill>
        <p:spPr>
          <a:xfrm>
            <a:off x="3764404" y="3255591"/>
            <a:ext cx="10759189" cy="6422589"/>
          </a:xfrm>
          <a:prstGeom prst="rect">
            <a:avLst/>
          </a:prstGeom>
        </p:spPr>
      </p:pic>
    </p:spTree>
    <p:extLst>
      <p:ext uri="{BB962C8B-B14F-4D97-AF65-F5344CB8AC3E}">
        <p14:creationId xmlns:p14="http://schemas.microsoft.com/office/powerpoint/2010/main" val="1114350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8C73-02A5-86AD-145F-5024A23309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20AD9C-022F-E73E-9DBC-D60C36C80AD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ar-SA" dirty="0"/>
          </a:p>
        </p:txBody>
      </p:sp>
      <p:sp>
        <p:nvSpPr>
          <p:cNvPr id="3" name="Freeform 3">
            <a:extLst>
              <a:ext uri="{FF2B5EF4-FFF2-40B4-BE49-F238E27FC236}">
                <a16:creationId xmlns:a16="http://schemas.microsoft.com/office/drawing/2014/main" id="{DE21F1B7-8A77-5409-73B9-3EBAB579C58B}"/>
              </a:ext>
            </a:extLst>
          </p:cNvPr>
          <p:cNvSpPr/>
          <p:nvPr/>
        </p:nvSpPr>
        <p:spPr>
          <a:xfrm>
            <a:off x="-3790978" y="-4114800"/>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ar-SA" dirty="0"/>
          </a:p>
        </p:txBody>
      </p:sp>
      <p:sp>
        <p:nvSpPr>
          <p:cNvPr id="13" name="Freeform 13">
            <a:extLst>
              <a:ext uri="{FF2B5EF4-FFF2-40B4-BE49-F238E27FC236}">
                <a16:creationId xmlns:a16="http://schemas.microsoft.com/office/drawing/2014/main" id="{755A2BB0-3F28-8F44-337D-9E3D3F086205}"/>
              </a:ext>
            </a:extLst>
          </p:cNvPr>
          <p:cNvSpPr/>
          <p:nvPr/>
        </p:nvSpPr>
        <p:spPr>
          <a:xfrm>
            <a:off x="14504450" y="-416385"/>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7" name="TextBox 8"/>
          <p:cNvSpPr txBox="1"/>
          <p:nvPr/>
        </p:nvSpPr>
        <p:spPr>
          <a:xfrm>
            <a:off x="4953000" y="1031350"/>
            <a:ext cx="7947664" cy="748154"/>
          </a:xfrm>
          <a:prstGeom prst="rect">
            <a:avLst/>
          </a:prstGeom>
        </p:spPr>
        <p:txBody>
          <a:bodyPr wrap="square" lIns="0" tIns="0" rIns="0" bIns="0" rtlCol="0" anchor="t">
            <a:spAutoFit/>
          </a:bodyPr>
          <a:lstStyle/>
          <a:p>
            <a:pPr algn="ctr">
              <a:lnSpc>
                <a:spcPts val="6089"/>
              </a:lnSpc>
            </a:pPr>
            <a:r>
              <a:rPr lang="en-US" sz="4800" dirty="0">
                <a:solidFill>
                  <a:srgbClr val="1F2374"/>
                </a:solidFill>
                <a:latin typeface="Anton"/>
                <a:ea typeface="Anton"/>
                <a:cs typeface="Anton"/>
                <a:sym typeface="Anton"/>
              </a:rPr>
              <a:t>The different between</a:t>
            </a:r>
            <a:r>
              <a:rPr lang="en-US" sz="4800" dirty="0">
                <a:solidFill>
                  <a:srgbClr val="002060"/>
                </a:solidFill>
                <a:latin typeface="Anton" pitchFamily="2" charset="0"/>
                <a:ea typeface="Anton"/>
                <a:cs typeface="Anton"/>
                <a:sym typeface="Anton"/>
              </a:rPr>
              <a:t> </a:t>
            </a:r>
            <a:r>
              <a:rPr lang="en-US" sz="4800" dirty="0">
                <a:solidFill>
                  <a:srgbClr val="C4459F"/>
                </a:solidFill>
                <a:latin typeface="Anton" pitchFamily="2" charset="0"/>
                <a:ea typeface="Anton"/>
                <a:cs typeface="Anton"/>
                <a:sym typeface="Anton"/>
              </a:rPr>
              <a:t>RF</a:t>
            </a:r>
            <a:r>
              <a:rPr lang="en-US" sz="4800" dirty="0">
                <a:solidFill>
                  <a:srgbClr val="002060"/>
                </a:solidFill>
                <a:latin typeface="Anton" pitchFamily="2" charset="0"/>
                <a:ea typeface="Anton"/>
                <a:cs typeface="Anton"/>
                <a:sym typeface="Anton"/>
              </a:rPr>
              <a:t> and </a:t>
            </a:r>
            <a:r>
              <a:rPr lang="en-US" sz="4800" dirty="0">
                <a:solidFill>
                  <a:srgbClr val="C4459F"/>
                </a:solidFill>
                <a:latin typeface="Anton" pitchFamily="2" charset="0"/>
                <a:ea typeface="Anton"/>
                <a:cs typeface="Anton"/>
                <a:sym typeface="Anton"/>
              </a:rPr>
              <a:t>LR</a:t>
            </a:r>
            <a:r>
              <a:rPr lang="en-US" sz="4800" dirty="0">
                <a:solidFill>
                  <a:srgbClr val="C4459F"/>
                </a:solidFill>
                <a:latin typeface="Anton"/>
                <a:ea typeface="Anton"/>
                <a:cs typeface="Anton"/>
                <a:sym typeface="Anton"/>
              </a:rPr>
              <a:t> </a:t>
            </a:r>
            <a:r>
              <a:rPr lang="en-US" sz="4800" dirty="0">
                <a:solidFill>
                  <a:srgbClr val="1F2374"/>
                </a:solidFill>
                <a:latin typeface="Anton"/>
                <a:ea typeface="Anton"/>
                <a:cs typeface="Anton"/>
                <a:sym typeface="Anton"/>
              </a:rPr>
              <a:t> </a:t>
            </a:r>
          </a:p>
        </p:txBody>
      </p:sp>
      <p:sp>
        <p:nvSpPr>
          <p:cNvPr id="18" name="Rectangle 2">
            <a:extLst>
              <a:ext uri="{FF2B5EF4-FFF2-40B4-BE49-F238E27FC236}">
                <a16:creationId xmlns:a16="http://schemas.microsoft.com/office/drawing/2014/main" id="{A712B2BF-0819-A448-6726-2D536FB9AFE9}"/>
              </a:ext>
            </a:extLst>
          </p:cNvPr>
          <p:cNvSpPr>
            <a:spLocks noChangeArrowheads="1"/>
          </p:cNvSpPr>
          <p:nvPr/>
        </p:nvSpPr>
        <p:spPr bwMode="auto">
          <a:xfrm>
            <a:off x="1055370" y="1943100"/>
            <a:ext cx="16177260" cy="801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ar-SA" sz="2800" b="1" i="0" u="none" strike="noStrike" cap="none" normalizeH="0" baseline="0" dirty="0">
                <a:ln>
                  <a:noFill/>
                </a:ln>
                <a:solidFill>
                  <a:srgbClr val="C4459F"/>
                </a:solidFill>
                <a:effectLst/>
                <a:latin typeface="Raleway Medium" pitchFamily="2" charset="0"/>
              </a:rPr>
              <a:t>1. </a:t>
            </a:r>
            <a:r>
              <a:rPr kumimoji="0" lang="ar-SA" altLang="ar-SA" sz="2800" b="1" i="0" u="none" strike="noStrike" cap="none" normalizeH="0" baseline="0" dirty="0" err="1">
                <a:ln>
                  <a:noFill/>
                </a:ln>
                <a:solidFill>
                  <a:srgbClr val="C4459F"/>
                </a:solidFill>
                <a:effectLst/>
                <a:latin typeface="Raleway Medium" pitchFamily="2" charset="0"/>
              </a:rPr>
              <a:t>Ability</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to</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Handle</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Complex</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Data</a:t>
            </a:r>
            <a:r>
              <a:rPr kumimoji="0" lang="ar-SA" altLang="ar-SA" sz="2800" b="1" i="0" u="none" strike="noStrike" cap="none" normalizeH="0" baseline="0" dirty="0">
                <a:ln>
                  <a:noFill/>
                </a:ln>
                <a:solidFill>
                  <a:srgbClr val="C4459F"/>
                </a:solidFill>
                <a:effectLst/>
                <a:latin typeface="Raleway Medium" pitchFamily="2" charset="0"/>
              </a:rPr>
              <a:t>:</a:t>
            </a:r>
            <a:br>
              <a:rPr kumimoji="0" lang="ar-SA" altLang="ar-SA" sz="2400" b="1" i="0" u="none" strike="noStrike" cap="none" normalizeH="0" baseline="0" dirty="0">
                <a:ln>
                  <a:noFill/>
                </a:ln>
                <a:solidFill>
                  <a:schemeClr val="tx1"/>
                </a:solidFill>
                <a:effectLst/>
                <a:latin typeface="Raleway Medium" pitchFamily="2" charset="0"/>
              </a:rPr>
            </a:br>
            <a:r>
              <a:rPr kumimoji="0" lang="ar-SA" altLang="ar-SA" sz="2400" b="1" i="0" u="none" strike="noStrike" cap="none" normalizeH="0" baseline="0" dirty="0" err="1">
                <a:ln>
                  <a:noFill/>
                </a:ln>
                <a:solidFill>
                  <a:schemeClr val="tx1"/>
                </a:solidFill>
                <a:effectLst/>
                <a:latin typeface="Raleway Medium" pitchFamily="2" charset="0"/>
              </a:rPr>
              <a:t>Systems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dealing</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with</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complex</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patterns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in</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data</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benefit</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from</a:t>
            </a:r>
            <a:r>
              <a:rPr kumimoji="0" lang="ar-SA" altLang="ar-SA" sz="2400" b="1" i="0" u="none" strike="noStrike" cap="none" normalizeH="0" baseline="0" dirty="0">
                <a:ln>
                  <a:noFill/>
                </a:ln>
                <a:solidFill>
                  <a:schemeClr val="tx1"/>
                </a:solidFill>
                <a:effectLst/>
                <a:latin typeface="Raleway Medium" pitchFamily="2" charset="0"/>
              </a:rPr>
              <a:t> RF, </a:t>
            </a:r>
            <a:r>
              <a:rPr kumimoji="0" lang="ar-SA" altLang="ar-SA" sz="2400" b="1" i="0" u="none" strike="noStrike" cap="none" normalizeH="0" baseline="0" dirty="0" err="1">
                <a:ln>
                  <a:noFill/>
                </a:ln>
                <a:solidFill>
                  <a:schemeClr val="tx1"/>
                </a:solidFill>
                <a:effectLst/>
                <a:latin typeface="Raleway Medium" pitchFamily="2" charset="0"/>
              </a:rPr>
              <a:t>which</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captures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these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complexities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effectively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rgbClr val="5D5DA8"/>
                </a:solidFill>
                <a:effectLst/>
                <a:latin typeface="Raleway Medium" pitchFamily="2" charset="0"/>
              </a:rPr>
              <a:t>while</a:t>
            </a:r>
            <a:r>
              <a:rPr kumimoji="0" lang="ar-SA" altLang="ar-SA" sz="2400" b="1" i="0" u="none" strike="noStrike" cap="none" normalizeH="0" baseline="0" dirty="0">
                <a:ln>
                  <a:noFill/>
                </a:ln>
                <a:solidFill>
                  <a:srgbClr val="5D5DA8"/>
                </a:solidFill>
                <a:effectLst/>
                <a:latin typeface="Raleway Medium" pitchFamily="2" charset="0"/>
              </a:rPr>
              <a:t> LR </a:t>
            </a:r>
            <a:r>
              <a:rPr kumimoji="0" lang="ar-SA" altLang="ar-SA" sz="2400" b="1" i="0" u="none" strike="noStrike" cap="none" normalizeH="0" baseline="0" dirty="0" err="1">
                <a:ln>
                  <a:noFill/>
                </a:ln>
                <a:solidFill>
                  <a:schemeClr val="tx1"/>
                </a:solidFill>
                <a:effectLst/>
                <a:latin typeface="Raleway Medium" pitchFamily="2" charset="0"/>
              </a:rPr>
              <a:t>struggles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because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it</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assumes</a:t>
            </a:r>
            <a:r>
              <a:rPr kumimoji="0" lang="ar-SA" altLang="ar-SA" sz="2400" b="1" i="0" u="none" strike="noStrike" cap="none" normalizeH="0" baseline="0" dirty="0">
                <a:ln>
                  <a:noFill/>
                </a:ln>
                <a:solidFill>
                  <a:schemeClr val="tx1"/>
                </a:solidFill>
                <a:effectLst/>
                <a:latin typeface="Raleway Medium" pitchFamily="2" charset="0"/>
              </a:rPr>
              <a:t> a </a:t>
            </a:r>
            <a:r>
              <a:rPr kumimoji="0" lang="ar-SA" altLang="ar-SA" sz="2400" b="1" i="0" u="none" strike="noStrike" cap="none" normalizeH="0" baseline="0" dirty="0" err="1">
                <a:ln>
                  <a:noFill/>
                </a:ln>
                <a:solidFill>
                  <a:schemeClr val="tx1"/>
                </a:solidFill>
                <a:effectLst/>
                <a:latin typeface="Raleway Medium" pitchFamily="2" charset="0"/>
              </a:rPr>
              <a:t>simple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linear</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relationship</a:t>
            </a:r>
            <a:r>
              <a:rPr kumimoji="0" lang="ar-SA" altLang="ar-SA" sz="2400" b="1" i="0" u="none" strike="noStrike" cap="none" normalizeH="0" baseline="0" dirty="0">
                <a:ln>
                  <a:noFill/>
                </a:ln>
                <a:solidFill>
                  <a:schemeClr val="tx1"/>
                </a:solidFill>
                <a:effectLst/>
                <a:latin typeface="Raleway Medium" pitchFamily="2" charset="0"/>
              </a:rPr>
              <a:t>.</a:t>
            </a:r>
            <a:endParaRPr kumimoji="0" lang="en-US" altLang="ar-SA" sz="2400" b="1" i="0" u="none" strike="noStrike" cap="none" normalizeH="0" baseline="0" dirty="0">
              <a:ln>
                <a:noFill/>
              </a:ln>
              <a:solidFill>
                <a:schemeClr val="tx1"/>
              </a:solidFill>
              <a:effectLst/>
              <a:latin typeface="Raleway Medium" pitchFamily="2" charset="0"/>
            </a:endParaRPr>
          </a:p>
          <a:p>
            <a:pPr marR="0" lvl="0" algn="l" defTabSz="914400" rtl="0" eaLnBrk="0" fontAlgn="base" latinLnBrk="0" hangingPunct="0">
              <a:lnSpc>
                <a:spcPct val="150000"/>
              </a:lnSpc>
              <a:spcBef>
                <a:spcPct val="0"/>
              </a:spcBef>
              <a:spcAft>
                <a:spcPct val="0"/>
              </a:spcAft>
              <a:buClrTx/>
              <a:buSzTx/>
              <a:tabLst/>
            </a:pPr>
            <a:endParaRPr lang="ar-SA" altLang="ar-SA" sz="1100" b="1" dirty="0">
              <a:latin typeface="Raleway Medium" pitchFamily="2" charset="0"/>
            </a:endParaRPr>
          </a:p>
          <a:p>
            <a:pPr marR="0" lvl="0" algn="l" defTabSz="914400" rtl="0" eaLnBrk="0" fontAlgn="base" latinLnBrk="0" hangingPunct="0">
              <a:lnSpc>
                <a:spcPct val="150000"/>
              </a:lnSpc>
              <a:spcBef>
                <a:spcPct val="0"/>
              </a:spcBef>
              <a:spcAft>
                <a:spcPct val="0"/>
              </a:spcAft>
              <a:buClrTx/>
              <a:buSzTx/>
              <a:tabLst/>
            </a:pPr>
            <a:r>
              <a:rPr kumimoji="0" lang="en-US" altLang="ar-SA" sz="2800" b="1" i="0" u="none" strike="noStrike" cap="none" normalizeH="0" baseline="0" dirty="0">
                <a:ln>
                  <a:noFill/>
                </a:ln>
                <a:solidFill>
                  <a:srgbClr val="C4459F"/>
                </a:solidFill>
                <a:effectLst/>
                <a:latin typeface="Raleway Medium" pitchFamily="2" charset="0"/>
              </a:rPr>
              <a:t>2. </a:t>
            </a:r>
            <a:r>
              <a:rPr kumimoji="0" lang="ar-SA" altLang="ar-SA" sz="2800" b="1" i="0" u="none" strike="noStrike" cap="none" normalizeH="0" baseline="0" dirty="0" err="1">
                <a:ln>
                  <a:noFill/>
                </a:ln>
                <a:solidFill>
                  <a:srgbClr val="C4459F"/>
                </a:solidFill>
                <a:effectLst/>
                <a:latin typeface="Raleway Medium" pitchFamily="2" charset="0"/>
              </a:rPr>
              <a:t>Robustness</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to</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Noise</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and</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Outliers</a:t>
            </a:r>
            <a:r>
              <a:rPr kumimoji="0" lang="ar-SA" altLang="ar-SA" sz="2800" b="1" i="0" u="none" strike="noStrike" cap="none" normalizeH="0" baseline="0" dirty="0">
                <a:ln>
                  <a:noFill/>
                </a:ln>
                <a:solidFill>
                  <a:srgbClr val="C4459F"/>
                </a:solidFill>
                <a:effectLst/>
                <a:latin typeface="Raleway Medium" pitchFamily="2" charset="0"/>
              </a:rPr>
              <a:t>:</a:t>
            </a:r>
            <a:br>
              <a:rPr kumimoji="0" lang="ar-SA" altLang="ar-SA" sz="2400" b="1" i="0" u="none" strike="noStrike" cap="none" normalizeH="0" baseline="0" dirty="0">
                <a:ln>
                  <a:noFill/>
                </a:ln>
                <a:solidFill>
                  <a:schemeClr val="tx1"/>
                </a:solidFill>
                <a:effectLst/>
                <a:latin typeface="Raleway Medium" pitchFamily="2" charset="0"/>
              </a:rPr>
            </a:br>
            <a:r>
              <a:rPr kumimoji="0" lang="ar-SA" altLang="ar-SA" sz="2400" b="1" i="0" u="none" strike="noStrike" cap="none" normalizeH="0" baseline="0" dirty="0" err="1">
                <a:ln>
                  <a:noFill/>
                </a:ln>
                <a:solidFill>
                  <a:schemeClr val="tx1"/>
                </a:solidFill>
                <a:effectLst/>
                <a:latin typeface="Raleway Medium" pitchFamily="2" charset="0"/>
              </a:rPr>
              <a:t>Data</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may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include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inconsistencies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or</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outliers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and</a:t>
            </a:r>
            <a:r>
              <a:rPr kumimoji="0" lang="ar-SA" altLang="ar-SA" sz="2400" b="1" i="0" u="none" strike="noStrike" cap="none" normalizeH="0" baseline="0" dirty="0">
                <a:ln>
                  <a:noFill/>
                </a:ln>
                <a:solidFill>
                  <a:schemeClr val="tx1"/>
                </a:solidFill>
                <a:effectLst/>
                <a:latin typeface="Raleway Medium" pitchFamily="2" charset="0"/>
              </a:rPr>
              <a:t> RF </a:t>
            </a:r>
            <a:r>
              <a:rPr kumimoji="0" lang="ar-SA" altLang="ar-SA" sz="2400" b="1" i="0" u="none" strike="noStrike" cap="none" normalizeH="0" baseline="0" dirty="0" err="1">
                <a:ln>
                  <a:noFill/>
                </a:ln>
                <a:solidFill>
                  <a:schemeClr val="tx1"/>
                </a:solidFill>
                <a:effectLst/>
                <a:latin typeface="Raleway Medium" pitchFamily="2" charset="0"/>
              </a:rPr>
              <a:t>handles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these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well</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by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using</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multiple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trees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rgbClr val="5D5DA8"/>
                </a:solidFill>
                <a:effectLst/>
                <a:latin typeface="Raleway Medium" pitchFamily="2" charset="0"/>
              </a:rPr>
              <a:t>while</a:t>
            </a:r>
            <a:r>
              <a:rPr kumimoji="0" lang="ar-SA" altLang="ar-SA" sz="2400" b="1" i="0" u="none" strike="noStrike" cap="none" normalizeH="0" baseline="0" dirty="0">
                <a:ln>
                  <a:noFill/>
                </a:ln>
                <a:solidFill>
                  <a:srgbClr val="5D5DA8"/>
                </a:solidFill>
                <a:effectLst/>
                <a:latin typeface="Raleway Medium" pitchFamily="2" charset="0"/>
              </a:rPr>
              <a:t> LR </a:t>
            </a:r>
            <a:r>
              <a:rPr kumimoji="0" lang="ar-SA" altLang="ar-SA" sz="2400" b="1" i="0" u="none" strike="noStrike" cap="none" normalizeH="0" baseline="0" dirty="0" err="1">
                <a:ln>
                  <a:noFill/>
                </a:ln>
                <a:solidFill>
                  <a:schemeClr val="tx1"/>
                </a:solidFill>
                <a:effectLst/>
                <a:latin typeface="Raleway Medium" pitchFamily="2" charset="0"/>
              </a:rPr>
              <a:t>is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more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affected</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by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outliers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which</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can</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distort</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results</a:t>
            </a:r>
            <a:r>
              <a:rPr kumimoji="0" lang="ar-SA" altLang="ar-SA" sz="2400" b="1" i="0" u="none" strike="noStrike" cap="none" normalizeH="0" baseline="0" dirty="0">
                <a:ln>
                  <a:noFill/>
                </a:ln>
                <a:solidFill>
                  <a:schemeClr val="tx1"/>
                </a:solidFill>
                <a:effectLst/>
                <a:latin typeface="Raleway Medium" pitchFamily="2" charset="0"/>
              </a:rPr>
              <a:t>.</a:t>
            </a:r>
            <a:endParaRPr kumimoji="0" lang="en-US" altLang="ar-SA" sz="2400" b="1" i="0" u="none" strike="noStrike" cap="none" normalizeH="0" baseline="0" dirty="0">
              <a:ln>
                <a:noFill/>
              </a:ln>
              <a:solidFill>
                <a:schemeClr val="tx1"/>
              </a:solidFill>
              <a:effectLst/>
              <a:latin typeface="Raleway Medium" pitchFamily="2" charset="0"/>
            </a:endParaRPr>
          </a:p>
          <a:p>
            <a:pPr marR="0" lvl="0" algn="l" defTabSz="914400" rtl="0" eaLnBrk="0" fontAlgn="base" latinLnBrk="0" hangingPunct="0">
              <a:lnSpc>
                <a:spcPct val="150000"/>
              </a:lnSpc>
              <a:spcBef>
                <a:spcPct val="0"/>
              </a:spcBef>
              <a:spcAft>
                <a:spcPct val="0"/>
              </a:spcAft>
              <a:buClrTx/>
              <a:buSzTx/>
              <a:tabLst/>
            </a:pPr>
            <a:endParaRPr kumimoji="0" lang="ar-SA" altLang="ar-SA" sz="1100" b="1" i="0" u="none" strike="noStrike" cap="none" normalizeH="0" baseline="0" dirty="0">
              <a:ln>
                <a:noFill/>
              </a:ln>
              <a:solidFill>
                <a:schemeClr val="tx1"/>
              </a:solidFill>
              <a:effectLst/>
              <a:latin typeface="Raleway Medium" pitchFamily="2" charset="0"/>
            </a:endParaRPr>
          </a:p>
          <a:p>
            <a:pPr marR="0" lvl="0" algn="l" defTabSz="914400" rtl="0" eaLnBrk="0" fontAlgn="base" latinLnBrk="0" hangingPunct="0">
              <a:lnSpc>
                <a:spcPct val="150000"/>
              </a:lnSpc>
              <a:spcBef>
                <a:spcPct val="0"/>
              </a:spcBef>
              <a:spcAft>
                <a:spcPct val="0"/>
              </a:spcAft>
              <a:buClrTx/>
              <a:buSzTx/>
              <a:tabLst/>
            </a:pPr>
            <a:r>
              <a:rPr kumimoji="0" lang="en-US" altLang="ar-SA" sz="2800" b="1" i="0" u="none" strike="noStrike" cap="none" normalizeH="0" baseline="0" dirty="0">
                <a:ln>
                  <a:noFill/>
                </a:ln>
                <a:solidFill>
                  <a:srgbClr val="C4459F"/>
                </a:solidFill>
                <a:effectLst/>
                <a:latin typeface="Raleway Medium" pitchFamily="2" charset="0"/>
              </a:rPr>
              <a:t>3. </a:t>
            </a:r>
            <a:r>
              <a:rPr kumimoji="0" lang="ar-SA" altLang="ar-SA" sz="2800" b="1" i="0" u="none" strike="noStrike" cap="none" normalizeH="0" baseline="0" dirty="0" err="1">
                <a:ln>
                  <a:noFill/>
                </a:ln>
                <a:solidFill>
                  <a:srgbClr val="C4459F"/>
                </a:solidFill>
                <a:effectLst/>
                <a:latin typeface="Raleway Medium" pitchFamily="2" charset="0"/>
              </a:rPr>
              <a:t>Feature</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Interactions</a:t>
            </a:r>
            <a:r>
              <a:rPr kumimoji="0" lang="ar-SA" altLang="ar-SA" sz="2800" b="1" i="0" u="none" strike="noStrike" cap="none" normalizeH="0" baseline="0" dirty="0">
                <a:ln>
                  <a:noFill/>
                </a:ln>
                <a:solidFill>
                  <a:srgbClr val="C4459F"/>
                </a:solidFill>
                <a:effectLst/>
                <a:latin typeface="Raleway Medium" pitchFamily="2" charset="0"/>
              </a:rPr>
              <a:t>:</a:t>
            </a:r>
            <a:br>
              <a:rPr kumimoji="0" lang="ar-SA" altLang="ar-SA" sz="2400" b="1" i="0" u="none" strike="noStrike" cap="none" normalizeH="0" baseline="0" dirty="0">
                <a:ln>
                  <a:noFill/>
                </a:ln>
                <a:solidFill>
                  <a:schemeClr val="tx1"/>
                </a:solidFill>
                <a:effectLst/>
                <a:latin typeface="Raleway Medium" pitchFamily="2" charset="0"/>
              </a:rPr>
            </a:br>
            <a:r>
              <a:rPr kumimoji="0" lang="ar-SA" altLang="ar-SA" sz="2400" b="1" i="0" u="none" strike="noStrike" cap="none" normalizeH="0" baseline="0" dirty="0" err="1">
                <a:ln>
                  <a:noFill/>
                </a:ln>
                <a:solidFill>
                  <a:schemeClr val="tx1"/>
                </a:solidFill>
                <a:effectLst/>
                <a:latin typeface="Raleway Medium" pitchFamily="2" charset="0"/>
              </a:rPr>
              <a:t>Many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systems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involve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interacting</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variables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and</a:t>
            </a:r>
            <a:r>
              <a:rPr kumimoji="0" lang="ar-SA" altLang="ar-SA" sz="2400" b="1" i="0" u="none" strike="noStrike" cap="none" normalizeH="0" baseline="0" dirty="0">
                <a:ln>
                  <a:noFill/>
                </a:ln>
                <a:solidFill>
                  <a:schemeClr val="tx1"/>
                </a:solidFill>
                <a:effectLst/>
                <a:latin typeface="Raleway Medium" pitchFamily="2" charset="0"/>
              </a:rPr>
              <a:t> RF </a:t>
            </a:r>
            <a:r>
              <a:rPr kumimoji="0" lang="ar-SA" altLang="ar-SA" sz="2400" b="1" i="0" u="none" strike="noStrike" cap="none" normalizeH="0" baseline="0" dirty="0" err="1">
                <a:ln>
                  <a:noFill/>
                </a:ln>
                <a:solidFill>
                  <a:schemeClr val="tx1"/>
                </a:solidFill>
                <a:effectLst/>
                <a:latin typeface="Raleway Medium" pitchFamily="2" charset="0"/>
              </a:rPr>
              <a:t>can</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model</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these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interactions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naturally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rgbClr val="5D5DA8"/>
                </a:solidFill>
                <a:effectLst/>
                <a:latin typeface="Raleway Medium" pitchFamily="2" charset="0"/>
              </a:rPr>
              <a:t>while</a:t>
            </a:r>
            <a:r>
              <a:rPr kumimoji="0" lang="ar-SA" altLang="ar-SA" sz="2400" b="1" i="0" u="none" strike="noStrike" cap="none" normalizeH="0" baseline="0" dirty="0">
                <a:ln>
                  <a:noFill/>
                </a:ln>
                <a:solidFill>
                  <a:srgbClr val="5D5DA8"/>
                </a:solidFill>
                <a:effectLst/>
                <a:latin typeface="Raleway Medium" pitchFamily="2" charset="0"/>
              </a:rPr>
              <a:t> LR </a:t>
            </a:r>
            <a:r>
              <a:rPr kumimoji="0" lang="ar-SA" altLang="ar-SA" sz="2400" b="1" i="0" u="none" strike="noStrike" cap="none" normalizeH="0" baseline="0" dirty="0" err="1">
                <a:ln>
                  <a:noFill/>
                </a:ln>
                <a:solidFill>
                  <a:schemeClr val="tx1"/>
                </a:solidFill>
                <a:effectLst/>
                <a:latin typeface="Raleway Medium" pitchFamily="2" charset="0"/>
              </a:rPr>
              <a:t>cannot</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handle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them</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unless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explicitly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defined</a:t>
            </a:r>
            <a:r>
              <a:rPr kumimoji="0" lang="ar-SA" altLang="ar-SA" sz="2400" b="1" i="0" u="none" strike="noStrike" cap="none" normalizeH="0" baseline="0" dirty="0">
                <a:ln>
                  <a:noFill/>
                </a:ln>
                <a:solidFill>
                  <a:schemeClr val="tx1"/>
                </a:solidFill>
                <a:effectLst/>
                <a:latin typeface="Raleway Medium" pitchFamily="2" charset="0"/>
              </a:rPr>
              <a:t>.</a:t>
            </a:r>
            <a:endParaRPr kumimoji="0" lang="en-US" altLang="ar-SA" sz="2400" b="1" i="0" u="none" strike="noStrike" cap="none" normalizeH="0" baseline="0" dirty="0">
              <a:ln>
                <a:noFill/>
              </a:ln>
              <a:solidFill>
                <a:schemeClr val="tx1"/>
              </a:solidFill>
              <a:effectLst/>
              <a:latin typeface="Raleway Medium" pitchFamily="2" charset="0"/>
            </a:endParaRPr>
          </a:p>
          <a:p>
            <a:pPr marR="0" lvl="0" algn="l" defTabSz="914400" rtl="0" eaLnBrk="0" fontAlgn="base" latinLnBrk="0" hangingPunct="0">
              <a:lnSpc>
                <a:spcPct val="150000"/>
              </a:lnSpc>
              <a:spcBef>
                <a:spcPct val="0"/>
              </a:spcBef>
              <a:spcAft>
                <a:spcPct val="0"/>
              </a:spcAft>
              <a:buClrTx/>
              <a:buSzTx/>
              <a:tabLst/>
            </a:pPr>
            <a:endParaRPr lang="ar-SA" altLang="ar-SA" sz="1100" b="1" dirty="0">
              <a:latin typeface="Raleway Medium" pitchFamily="2" charset="0"/>
            </a:endParaRPr>
          </a:p>
          <a:p>
            <a:pPr marR="0" lvl="0" algn="l" defTabSz="914400" rtl="0" eaLnBrk="0" fontAlgn="base" latinLnBrk="0" hangingPunct="0">
              <a:lnSpc>
                <a:spcPct val="150000"/>
              </a:lnSpc>
              <a:spcBef>
                <a:spcPct val="0"/>
              </a:spcBef>
              <a:spcAft>
                <a:spcPct val="0"/>
              </a:spcAft>
              <a:buClrTx/>
              <a:buSzTx/>
              <a:tabLst/>
            </a:pPr>
            <a:r>
              <a:rPr lang="ar-SA" altLang="ar-SA" sz="2800" b="1" dirty="0">
                <a:solidFill>
                  <a:srgbClr val="C4459F"/>
                </a:solidFill>
                <a:latin typeface="Raleway Medium" pitchFamily="2" charset="0"/>
              </a:rPr>
              <a:t>4</a:t>
            </a:r>
            <a:r>
              <a:rPr lang="en-US" altLang="ar-SA" sz="2800" b="1" dirty="0">
                <a:solidFill>
                  <a:srgbClr val="C4459F"/>
                </a:solidFill>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Superior</a:t>
            </a:r>
            <a:r>
              <a:rPr kumimoji="0" lang="ar-SA" altLang="ar-SA" sz="2800" b="1" i="0" u="none" strike="noStrike" cap="none" normalizeH="0" baseline="0" dirty="0">
                <a:ln>
                  <a:noFill/>
                </a:ln>
                <a:solidFill>
                  <a:srgbClr val="C4459F"/>
                </a:solidFill>
                <a:effectLst/>
                <a:latin typeface="Raleway Medium" pitchFamily="2" charset="0"/>
              </a:rPr>
              <a:t> </a:t>
            </a:r>
            <a:r>
              <a:rPr kumimoji="0" lang="ar-SA" altLang="ar-SA" sz="2800" b="1" i="0" u="none" strike="noStrike" cap="none" normalizeH="0" baseline="0" dirty="0" err="1">
                <a:ln>
                  <a:noFill/>
                </a:ln>
                <a:solidFill>
                  <a:srgbClr val="C4459F"/>
                </a:solidFill>
                <a:effectLst/>
                <a:latin typeface="Raleway Medium" pitchFamily="2" charset="0"/>
              </a:rPr>
              <a:t>Performance</a:t>
            </a:r>
            <a:r>
              <a:rPr kumimoji="0" lang="ar-SA" altLang="ar-SA" sz="2800" b="1" i="0" u="none" strike="noStrike" cap="none" normalizeH="0" baseline="0" dirty="0">
                <a:ln>
                  <a:noFill/>
                </a:ln>
                <a:solidFill>
                  <a:srgbClr val="C4459F"/>
                </a:solidFill>
                <a:effectLst/>
                <a:latin typeface="Raleway Medium" pitchFamily="2" charset="0"/>
              </a:rPr>
              <a:t>:</a:t>
            </a:r>
            <a:br>
              <a:rPr kumimoji="0" lang="ar-SA" altLang="ar-SA" sz="2400" b="1" i="0" u="none" strike="noStrike" cap="none" normalizeH="0" baseline="0" dirty="0">
                <a:ln>
                  <a:noFill/>
                </a:ln>
                <a:solidFill>
                  <a:schemeClr val="tx1"/>
                </a:solidFill>
                <a:effectLst/>
                <a:latin typeface="Raleway Medium" pitchFamily="2" charset="0"/>
              </a:rPr>
            </a:br>
            <a:r>
              <a:rPr kumimoji="0" lang="ar-SA" altLang="ar-SA" sz="2400" b="1" i="0" u="none" strike="noStrike" cap="none" normalizeH="0" baseline="0" dirty="0">
                <a:ln>
                  <a:noFill/>
                </a:ln>
                <a:solidFill>
                  <a:schemeClr val="tx1"/>
                </a:solidFill>
                <a:effectLst/>
                <a:latin typeface="Raleway Medium" pitchFamily="2" charset="0"/>
              </a:rPr>
              <a:t>RF </a:t>
            </a:r>
            <a:r>
              <a:rPr kumimoji="0" lang="ar-SA" altLang="ar-SA" sz="2400" b="1" i="0" u="none" strike="noStrike" cap="none" normalizeH="0" baseline="0" dirty="0" err="1">
                <a:ln>
                  <a:noFill/>
                </a:ln>
                <a:solidFill>
                  <a:schemeClr val="tx1"/>
                </a:solidFill>
                <a:effectLst/>
                <a:latin typeface="Raleway Medium" pitchFamily="2" charset="0"/>
              </a:rPr>
              <a:t>often</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achieves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higher</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accuracy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due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to</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its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ability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to</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model</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complex</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patterns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rgbClr val="5D5DA8"/>
                </a:solidFill>
                <a:effectLst/>
                <a:latin typeface="Raleway Medium" pitchFamily="2" charset="0"/>
              </a:rPr>
              <a:t>while</a:t>
            </a:r>
            <a:r>
              <a:rPr kumimoji="0" lang="ar-SA" altLang="ar-SA" sz="2400" b="1" i="0" u="none" strike="noStrike" cap="none" normalizeH="0" baseline="0" dirty="0">
                <a:ln>
                  <a:noFill/>
                </a:ln>
                <a:solidFill>
                  <a:srgbClr val="5D5DA8"/>
                </a:solidFill>
                <a:effectLst/>
                <a:latin typeface="Raleway Medium" pitchFamily="2" charset="0"/>
              </a:rPr>
              <a:t> LR </a:t>
            </a:r>
            <a:r>
              <a:rPr kumimoji="0" lang="ar-SA" altLang="ar-SA" sz="2400" b="1" i="0" u="none" strike="noStrike" cap="none" normalizeH="0" baseline="0" dirty="0" err="1">
                <a:ln>
                  <a:noFill/>
                </a:ln>
                <a:solidFill>
                  <a:schemeClr val="tx1"/>
                </a:solidFill>
                <a:effectLst/>
                <a:latin typeface="Raleway Medium" pitchFamily="2" charset="0"/>
              </a:rPr>
              <a:t>may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perform</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poorly</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in</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such</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scenarios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because</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of</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its</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linear</a:t>
            </a:r>
            <a:r>
              <a:rPr kumimoji="0" lang="ar-SA" altLang="ar-SA" sz="2400" b="1" i="0" u="none" strike="noStrike" cap="none" normalizeH="0" baseline="0" dirty="0">
                <a:ln>
                  <a:noFill/>
                </a:ln>
                <a:solidFill>
                  <a:schemeClr val="tx1"/>
                </a:solidFill>
                <a:effectLst/>
                <a:latin typeface="Raleway Medium" pitchFamily="2" charset="0"/>
              </a:rPr>
              <a:t> </a:t>
            </a:r>
            <a:r>
              <a:rPr kumimoji="0" lang="ar-SA" altLang="ar-SA" sz="2400" b="1" i="0" u="none" strike="noStrike" cap="none" normalizeH="0" baseline="0" dirty="0" err="1">
                <a:ln>
                  <a:noFill/>
                </a:ln>
                <a:solidFill>
                  <a:schemeClr val="tx1"/>
                </a:solidFill>
                <a:effectLst/>
                <a:latin typeface="Raleway Medium" pitchFamily="2" charset="0"/>
              </a:rPr>
              <a:t>assumptions</a:t>
            </a:r>
            <a:r>
              <a:rPr kumimoji="0" lang="ar-SA" altLang="ar-SA" sz="2400" b="1" i="0" u="none" strike="noStrike" cap="none" normalizeH="0" baseline="0" dirty="0">
                <a:ln>
                  <a:noFill/>
                </a:ln>
                <a:solidFill>
                  <a:schemeClr val="tx1"/>
                </a:solidFill>
                <a:effectLst/>
                <a:latin typeface="Raleway Medium" pitchFamily="2" charset="0"/>
              </a:rPr>
              <a:t>.</a:t>
            </a:r>
          </a:p>
        </p:txBody>
      </p:sp>
    </p:spTree>
    <p:extLst>
      <p:ext uri="{BB962C8B-B14F-4D97-AF65-F5344CB8AC3E}">
        <p14:creationId xmlns:p14="http://schemas.microsoft.com/office/powerpoint/2010/main" val="2243400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ar-SA"/>
          </a:p>
        </p:txBody>
      </p:sp>
      <p:sp>
        <p:nvSpPr>
          <p:cNvPr id="3" name="Freeform 3"/>
          <p:cNvSpPr/>
          <p:nvPr/>
        </p:nvSpPr>
        <p:spPr>
          <a:xfrm>
            <a:off x="-403435" y="-1559738"/>
            <a:ext cx="2765635" cy="5227146"/>
          </a:xfrm>
          <a:custGeom>
            <a:avLst/>
            <a:gdLst/>
            <a:ahLst/>
            <a:cxnLst/>
            <a:rect l="l" t="t" r="r" b="b"/>
            <a:pathLst>
              <a:path w="2765635" h="5227146">
                <a:moveTo>
                  <a:pt x="0" y="0"/>
                </a:moveTo>
                <a:lnTo>
                  <a:pt x="2765635" y="0"/>
                </a:lnTo>
                <a:lnTo>
                  <a:pt x="2765635" y="5227146"/>
                </a:lnTo>
                <a:lnTo>
                  <a:pt x="0" y="52271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SA"/>
          </a:p>
        </p:txBody>
      </p:sp>
      <p:sp>
        <p:nvSpPr>
          <p:cNvPr id="4" name="Freeform 4"/>
          <p:cNvSpPr/>
          <p:nvPr/>
        </p:nvSpPr>
        <p:spPr>
          <a:xfrm>
            <a:off x="16693888" y="3244430"/>
            <a:ext cx="2921863" cy="5522421"/>
          </a:xfrm>
          <a:custGeom>
            <a:avLst/>
            <a:gdLst/>
            <a:ahLst/>
            <a:cxnLst/>
            <a:rect l="l" t="t" r="r" b="b"/>
            <a:pathLst>
              <a:path w="2921863" h="5522421">
                <a:moveTo>
                  <a:pt x="0" y="0"/>
                </a:moveTo>
                <a:lnTo>
                  <a:pt x="2921862" y="0"/>
                </a:lnTo>
                <a:lnTo>
                  <a:pt x="2921862" y="5522421"/>
                </a:lnTo>
                <a:lnTo>
                  <a:pt x="0" y="5522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SA"/>
          </a:p>
        </p:txBody>
      </p:sp>
      <p:sp>
        <p:nvSpPr>
          <p:cNvPr id="49" name="TextBox 48">
            <a:extLst>
              <a:ext uri="{FF2B5EF4-FFF2-40B4-BE49-F238E27FC236}">
                <a16:creationId xmlns:a16="http://schemas.microsoft.com/office/drawing/2014/main" id="{2C26D39A-0C38-6F2C-FEAF-E8CD5ED298DB}"/>
              </a:ext>
            </a:extLst>
          </p:cNvPr>
          <p:cNvSpPr txBox="1"/>
          <p:nvPr/>
        </p:nvSpPr>
        <p:spPr>
          <a:xfrm>
            <a:off x="1559056" y="3301259"/>
            <a:ext cx="15169888" cy="5187254"/>
          </a:xfrm>
          <a:prstGeom prst="rect">
            <a:avLst/>
          </a:prstGeom>
          <a:noFill/>
        </p:spPr>
        <p:txBody>
          <a:bodyPr wrap="square">
            <a:spAutoFit/>
          </a:bodyPr>
          <a:lstStyle/>
          <a:p>
            <a:pPr algn="just">
              <a:lnSpc>
                <a:spcPct val="150000"/>
              </a:lnSpc>
            </a:pPr>
            <a:r>
              <a:rPr lang="en-US" sz="2800" b="1" dirty="0">
                <a:latin typeface="Raleway Medium" pitchFamily="2" charset="0"/>
              </a:rPr>
              <a:t>Random Forest (RF) is great at handling complex, non-linear relationships in data, meaning it can identify patterns that are not simple or straightforward. It is also very good at dealing with noisy data, which is common in real-world situations where the data may contain errors or irrelevant information. Since RF combines the results of many decision trees, it reduces the risk of overfitting and performs better when making predictions on new, unseen data. These strengths make Random Forest a strong choice for our Carer System, especially when we need reliable and accurate results from complex and varied data.</a:t>
            </a:r>
          </a:p>
        </p:txBody>
      </p:sp>
      <p:sp>
        <p:nvSpPr>
          <p:cNvPr id="50" name="TextBox 8">
            <a:extLst>
              <a:ext uri="{FF2B5EF4-FFF2-40B4-BE49-F238E27FC236}">
                <a16:creationId xmlns:a16="http://schemas.microsoft.com/office/drawing/2014/main" id="{3036A159-DA17-E5DD-A922-E4B2435BB69A}"/>
              </a:ext>
            </a:extLst>
          </p:cNvPr>
          <p:cNvSpPr txBox="1"/>
          <p:nvPr/>
        </p:nvSpPr>
        <p:spPr>
          <a:xfrm>
            <a:off x="4773930" y="1565572"/>
            <a:ext cx="8740140" cy="808748"/>
          </a:xfrm>
          <a:prstGeom prst="rect">
            <a:avLst/>
          </a:prstGeom>
        </p:spPr>
        <p:txBody>
          <a:bodyPr wrap="square" lIns="0" tIns="0" rIns="0" bIns="0" rtlCol="0" anchor="t">
            <a:spAutoFit/>
          </a:bodyPr>
          <a:lstStyle/>
          <a:p>
            <a:pPr algn="ctr">
              <a:lnSpc>
                <a:spcPts val="6089"/>
              </a:lnSpc>
            </a:pPr>
            <a:r>
              <a:rPr lang="en-US" sz="5400" dirty="0">
                <a:solidFill>
                  <a:srgbClr val="002060"/>
                </a:solidFill>
                <a:latin typeface="Anton" pitchFamily="2" charset="0"/>
                <a:ea typeface="Anton"/>
                <a:cs typeface="Anton"/>
                <a:sym typeface="Anton"/>
              </a:rPr>
              <a:t>Why </a:t>
            </a:r>
            <a:r>
              <a:rPr lang="en-US" sz="5400" dirty="0">
                <a:solidFill>
                  <a:srgbClr val="C4459F"/>
                </a:solidFill>
                <a:latin typeface="Anton" pitchFamily="2" charset="0"/>
                <a:ea typeface="Anton"/>
                <a:cs typeface="Anton"/>
                <a:sym typeface="Anton"/>
              </a:rPr>
              <a:t>Random Forest </a:t>
            </a:r>
            <a:r>
              <a:rPr lang="en-US" sz="5400" dirty="0">
                <a:solidFill>
                  <a:srgbClr val="002060"/>
                </a:solidFill>
                <a:latin typeface="Anton" pitchFamily="2" charset="0"/>
                <a:ea typeface="Anton"/>
                <a:cs typeface="Anton"/>
                <a:sym typeface="Anton"/>
              </a:rPr>
              <a:t>is better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ar-SA"/>
          </a:p>
        </p:txBody>
      </p:sp>
      <p:grpSp>
        <p:nvGrpSpPr>
          <p:cNvPr id="3" name="Group 3"/>
          <p:cNvGrpSpPr/>
          <p:nvPr/>
        </p:nvGrpSpPr>
        <p:grpSpPr>
          <a:xfrm>
            <a:off x="7753977" y="527163"/>
            <a:ext cx="9404563" cy="94045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txBody>
            <a:bodyPr/>
            <a:lstStyle/>
            <a:p>
              <a:endParaRPr lang="ar-SA"/>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607700" y="-514350"/>
            <a:ext cx="9450794" cy="11449207"/>
            <a:chOff x="0" y="0"/>
            <a:chExt cx="2489098" cy="3015429"/>
          </a:xfrm>
        </p:grpSpPr>
        <p:sp>
          <p:nvSpPr>
            <p:cNvPr id="7" name="Freeform 7"/>
            <p:cNvSpPr/>
            <p:nvPr/>
          </p:nvSpPr>
          <p:spPr>
            <a:xfrm>
              <a:off x="0" y="0"/>
              <a:ext cx="2489098" cy="3015429"/>
            </a:xfrm>
            <a:custGeom>
              <a:avLst/>
              <a:gdLst/>
              <a:ahLst/>
              <a:cxnLst/>
              <a:rect l="l" t="t" r="r" b="b"/>
              <a:pathLst>
                <a:path w="2489098" h="3015429">
                  <a:moveTo>
                    <a:pt x="0" y="0"/>
                  </a:moveTo>
                  <a:lnTo>
                    <a:pt x="2489098" y="0"/>
                  </a:lnTo>
                  <a:lnTo>
                    <a:pt x="2489098" y="3015429"/>
                  </a:lnTo>
                  <a:lnTo>
                    <a:pt x="0" y="3015429"/>
                  </a:lnTo>
                  <a:close/>
                </a:path>
              </a:pathLst>
            </a:custGeom>
            <a:solidFill>
              <a:srgbClr val="C4459F"/>
            </a:solidFill>
          </p:spPr>
          <p:txBody>
            <a:bodyPr/>
            <a:lstStyle/>
            <a:p>
              <a:endParaRPr lang="ar-SA"/>
            </a:p>
          </p:txBody>
        </p:sp>
        <p:sp>
          <p:nvSpPr>
            <p:cNvPr id="8" name="TextBox 8"/>
            <p:cNvSpPr txBox="1"/>
            <p:nvPr/>
          </p:nvSpPr>
          <p:spPr>
            <a:xfrm>
              <a:off x="0" y="-38100"/>
              <a:ext cx="2489098" cy="3053529"/>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9158310" y="3730372"/>
            <a:ext cx="6968511" cy="1670961"/>
          </a:xfrm>
          <a:prstGeom prst="rect">
            <a:avLst/>
          </a:prstGeom>
        </p:spPr>
        <p:txBody>
          <a:bodyPr lIns="0" tIns="0" rIns="0" bIns="0" rtlCol="0" anchor="t">
            <a:spAutoFit/>
          </a:bodyPr>
          <a:lstStyle/>
          <a:p>
            <a:pPr algn="l">
              <a:lnSpc>
                <a:spcPts val="12754"/>
              </a:lnSpc>
            </a:pPr>
            <a:r>
              <a:rPr lang="en-US" sz="12147" dirty="0">
                <a:solidFill>
                  <a:srgbClr val="1F2374"/>
                </a:solidFill>
                <a:latin typeface="Anton"/>
                <a:ea typeface="Anton"/>
                <a:cs typeface="Anton"/>
                <a:sym typeface="Anton"/>
              </a:rPr>
              <a:t>THANK</a:t>
            </a:r>
          </a:p>
        </p:txBody>
      </p:sp>
      <p:sp>
        <p:nvSpPr>
          <p:cNvPr id="10" name="TextBox 10"/>
          <p:cNvSpPr txBox="1"/>
          <p:nvPr/>
        </p:nvSpPr>
        <p:spPr>
          <a:xfrm>
            <a:off x="9262089" y="5622366"/>
            <a:ext cx="6968511" cy="1681108"/>
          </a:xfrm>
          <a:prstGeom prst="rect">
            <a:avLst/>
          </a:prstGeom>
        </p:spPr>
        <p:txBody>
          <a:bodyPr lIns="0" tIns="0" rIns="0" bIns="0" rtlCol="0" anchor="t">
            <a:spAutoFit/>
          </a:bodyPr>
          <a:lstStyle/>
          <a:p>
            <a:pPr algn="l">
              <a:lnSpc>
                <a:spcPts val="12859"/>
              </a:lnSpc>
            </a:pPr>
            <a:r>
              <a:rPr lang="en-US" sz="12247" dirty="0">
                <a:solidFill>
                  <a:srgbClr val="C4459F"/>
                </a:solidFill>
                <a:latin typeface="Anton"/>
                <a:ea typeface="Anton"/>
                <a:cs typeface="Anton"/>
                <a:sym typeface="Anton"/>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2458</TotalTime>
  <Words>330</Words>
  <Application>Microsoft Office PowerPoint</Application>
  <PresentationFormat>Custom</PresentationFormat>
  <Paragraphs>22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Montserrat</vt:lpstr>
      <vt:lpstr>Arial</vt:lpstr>
      <vt:lpstr>Calibri</vt:lpstr>
      <vt:lpstr>Anton</vt:lpstr>
      <vt:lpstr>Montserrat Bold</vt:lpstr>
      <vt:lpstr>Raleway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 of Recommender Systems Based on Deep Learning</dc:title>
  <dc:creator>Heleen</dc:creator>
  <cp:lastModifiedBy>~ HELEEN ~</cp:lastModifiedBy>
  <cp:revision>3</cp:revision>
  <dcterms:created xsi:type="dcterms:W3CDTF">2006-08-16T00:00:00Z</dcterms:created>
  <dcterms:modified xsi:type="dcterms:W3CDTF">2024-12-14T15:18:22Z</dcterms:modified>
  <dc:identifier>DAGSpVgDeHg</dc:identifier>
</cp:coreProperties>
</file>